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3"/>
  </p:notesMasterIdLst>
  <p:handoutMasterIdLst>
    <p:handoutMasterId r:id="rId14"/>
  </p:handoutMasterIdLst>
  <p:sldIdLst>
    <p:sldId id="264" r:id="rId5"/>
    <p:sldId id="280" r:id="rId6"/>
    <p:sldId id="272" r:id="rId7"/>
    <p:sldId id="273" r:id="rId8"/>
    <p:sldId id="276" r:id="rId9"/>
    <p:sldId id="277" r:id="rId10"/>
    <p:sldId id="278" r:id="rId11"/>
    <p:sldId id="28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38" autoAdjust="0"/>
    <p:restoredTop sz="95165" autoAdjust="0"/>
  </p:normalViewPr>
  <p:slideViewPr>
    <p:cSldViewPr snapToGrid="0">
      <p:cViewPr varScale="1">
        <p:scale>
          <a:sx n="97" d="100"/>
          <a:sy n="97" d="100"/>
        </p:scale>
        <p:origin x="576" y="8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11/16/2023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30237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306350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15</a:t>
            </a:r>
          </a:p>
          <a:p>
            <a:r>
              <a:rPr lang="en-US" b="0" i="0" dirty="0">
                <a:solidFill>
                  <a:srgbClr val="000000"/>
                </a:solidFill>
                <a:effectLst/>
                <a:latin typeface="-apple-system"/>
              </a:rPr>
              <a:t>In this approach, you can combine the rainfall data and street data using data fusion techniques. This involves preprocessing the data, extracting relevant features, and then training a deep learning model on the fused data. The model can be designed to take both rainfall and street-related features as inputs and predict the corresponding change in LOS. You can use techniques like convolutional neural networks (CNNs) for processing spatial street data and recurrent neural networks (RNNs) for handling sequential rainfall data.</a:t>
            </a:r>
          </a:p>
          <a:p>
            <a:endParaRPr lang="en-US" b="0" i="0" dirty="0">
              <a:solidFill>
                <a:srgbClr val="000000"/>
              </a:solidFill>
              <a:effectLst/>
              <a:latin typeface="-apple-system"/>
            </a:endParaRPr>
          </a:p>
          <a:p>
            <a:r>
              <a:rPr lang="en-US" b="0" i="0" dirty="0">
                <a:solidFill>
                  <a:srgbClr val="000000"/>
                </a:solidFill>
                <a:effectLst/>
                <a:latin typeface="-apple-system"/>
              </a:rPr>
              <a:t>If you have street data that can be represented as a graph, such as a road network, you can employ Graph Neural Networks (GNNs) for prediction. GNNs are designed to handle graph-structured data and can capture the relationships between different street segments or road nodes. By incorporating rainfall data as node or edge features in the graph representation, you can train a GNN to predict the change in LOS based on the combined information.</a:t>
            </a:r>
          </a:p>
          <a:p>
            <a:endParaRPr lang="en-US" b="0" i="0" dirty="0">
              <a:solidFill>
                <a:srgbClr val="000000"/>
              </a:solidFill>
              <a:effectLst/>
              <a:latin typeface="-apple-system"/>
            </a:endParaRPr>
          </a:p>
          <a:p>
            <a:r>
              <a:rPr lang="en-US" b="0" i="0" dirty="0" err="1">
                <a:solidFill>
                  <a:srgbClr val="000000"/>
                </a:solidFill>
                <a:effectLst/>
                <a:latin typeface="-apple-system"/>
              </a:rPr>
              <a:t>Ensembling</a:t>
            </a:r>
            <a:r>
              <a:rPr lang="en-US" b="0" i="0" dirty="0">
                <a:solidFill>
                  <a:srgbClr val="000000"/>
                </a:solidFill>
                <a:effectLst/>
                <a:latin typeface="-apple-system"/>
              </a:rPr>
              <a:t> techniques, such as model averaging or stacking, can be used to combine predictions from multiple models. In this approach, you can train separate deep learning models on rainfall data and street data individually. Then, you can combine the predictions from these models using fusion techniques, such as weighted averaging or majority voting, to obtain the final prediction of the change in LOS. This can help leverage the strengths of each model and enhance prediction accuracy.</a:t>
            </a:r>
          </a:p>
          <a:p>
            <a:endParaRPr lang="en-US" b="0" i="0" dirty="0">
              <a:solidFill>
                <a:srgbClr val="000000"/>
              </a:solidFill>
              <a:effectLst/>
              <a:latin typeface="-apple-system"/>
            </a:endParaRPr>
          </a:p>
          <a:p>
            <a:r>
              <a:rPr lang="en-US" b="0" i="0" dirty="0">
                <a:solidFill>
                  <a:srgbClr val="000000"/>
                </a:solidFill>
                <a:effectLst/>
                <a:latin typeface="-apple-system"/>
              </a:rPr>
              <a:t>If you have additional domain knowledge about the relationship between rainfall and LOS, you can incorporate handcrafted features derived from the rainfall and street data. These features may capture specific characteristics or interactions that are relevant to the problem. Once the features are engineered, you can apply traditional machine learning algorithms, such as random forests or support vector machines, to build a predictive model.</a:t>
            </a:r>
          </a:p>
          <a:p>
            <a:endParaRPr lang="en-US" b="0" i="0" dirty="0">
              <a:solidFill>
                <a:srgbClr val="000000"/>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207897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E75C5-29D3-4C15-84D1-8362B166F96A}"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531CA1-DEB4-402E-9167-0C307A79501F}"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3C72AB-E93D-4FB8-B5F6-1DDB8A8A41E3}"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233A-9A07-4C31-BA2E-9EA24AF297A2}"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27678-CFA2-4ECC-888A-DB09268644CE}"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084184E-CCF9-4883-8255-B328E01258C3}" type="datetime1">
              <a:rPr lang="en-US" smtClean="0"/>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CD46992-2C49-4672-9AD1-236F0D26435E}" type="datetime1">
              <a:rPr lang="en-US" smtClean="0"/>
              <a:t>11/16/2023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3485BF-55E8-4C2A-B3E5-99F09F1D288A}" type="datetime1">
              <a:rPr lang="en-US" smtClean="0"/>
              <a:t>11/16/2023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45CACB-0F02-4EA5-B631-C6C0CF7D2107}"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DE994DF-9A8F-496D-8ACC-D87EFCE101D3}" type="datetime1">
              <a:rPr lang="en-US" smtClean="0"/>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962AB5A-DAA6-4766-8F8C-2B327F621DAB}" type="datetime1">
              <a:rPr lang="en-US" smtClean="0"/>
              <a:t>11/16/2023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D5AC31D-DAE2-4DE8-A464-ADB7ECE3B245}" type="datetime1">
              <a:rPr lang="en-US" smtClean="0"/>
              <a:t>11/16/2023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421341" y="1298448"/>
            <a:ext cx="3907196" cy="3255264"/>
          </a:xfrm>
        </p:spPr>
        <p:txBody>
          <a:bodyPr>
            <a:normAutofit/>
          </a:bodyPr>
          <a:lstStyle/>
          <a:p>
            <a:pPr algn="ctr"/>
            <a:r>
              <a:rPr lang="en-US" sz="4400" dirty="0"/>
              <a:t>Research Project</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421341" y="4670246"/>
            <a:ext cx="3907195" cy="914400"/>
          </a:xfrm>
        </p:spPr>
        <p:txBody>
          <a:bodyPr>
            <a:normAutofit/>
          </a:bodyPr>
          <a:lstStyle/>
          <a:p>
            <a:r>
              <a:rPr lang="en-US" sz="2400" b="1" dirty="0"/>
              <a:t>LOS Prediction Under Rainy Condition</a:t>
            </a:r>
            <a:endParaRPr lang="en-US" b="1"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611B892-6462-48D0-95F9-A282C1FC8EE9}"/>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55031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9D728E-48FF-4803-B70F-195BED9F1FA8}"/>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1" name="Slide Number Placeholder 10">
            <a:extLst>
              <a:ext uri="{FF2B5EF4-FFF2-40B4-BE49-F238E27FC236}">
                <a16:creationId xmlns:a16="http://schemas.microsoft.com/office/drawing/2014/main" id="{D4EB5917-26EC-4FBF-9BF6-0F5801CB0003}"/>
              </a:ext>
            </a:extLst>
          </p:cNvPr>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3" name="Picture 2">
            <a:extLst>
              <a:ext uri="{FF2B5EF4-FFF2-40B4-BE49-F238E27FC236}">
                <a16:creationId xmlns:a16="http://schemas.microsoft.com/office/drawing/2014/main" id="{493BB2B4-6A9B-4E7B-AED0-D0F0A2185672}"/>
              </a:ext>
            </a:extLst>
          </p:cNvPr>
          <p:cNvPicPr>
            <a:picLocks noChangeAspect="1"/>
          </p:cNvPicPr>
          <p:nvPr/>
        </p:nvPicPr>
        <p:blipFill>
          <a:blip r:embed="rId2"/>
          <a:stretch>
            <a:fillRect/>
          </a:stretch>
        </p:blipFill>
        <p:spPr>
          <a:xfrm>
            <a:off x="427876" y="749489"/>
            <a:ext cx="3993226" cy="5971986"/>
          </a:xfrm>
          <a:prstGeom prst="rect">
            <a:avLst/>
          </a:prstGeom>
        </p:spPr>
      </p:pic>
      <p:pic>
        <p:nvPicPr>
          <p:cNvPr id="6" name="Content Placeholder 5">
            <a:extLst>
              <a:ext uri="{FF2B5EF4-FFF2-40B4-BE49-F238E27FC236}">
                <a16:creationId xmlns:a16="http://schemas.microsoft.com/office/drawing/2014/main" id="{77FBCC52-90A1-4FAB-A986-50BC962D5758}"/>
              </a:ext>
            </a:extLst>
          </p:cNvPr>
          <p:cNvPicPr>
            <a:picLocks noGrp="1" noChangeAspect="1"/>
          </p:cNvPicPr>
          <p:nvPr>
            <p:ph idx="1"/>
          </p:nvPr>
        </p:nvPicPr>
        <p:blipFill>
          <a:blip r:embed="rId3"/>
          <a:stretch>
            <a:fillRect/>
          </a:stretch>
        </p:blipFill>
        <p:spPr>
          <a:xfrm>
            <a:off x="427876" y="1078558"/>
            <a:ext cx="11336248" cy="4700884"/>
          </a:xfrm>
        </p:spPr>
      </p:pic>
    </p:spTree>
    <p:extLst>
      <p:ext uri="{BB962C8B-B14F-4D97-AF65-F5344CB8AC3E}">
        <p14:creationId xmlns:p14="http://schemas.microsoft.com/office/powerpoint/2010/main" val="232815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C9A1-1AF2-4A62-AAE6-526D160383F0}"/>
              </a:ext>
            </a:extLst>
          </p:cNvPr>
          <p:cNvPicPr>
            <a:picLocks noChangeAspect="1"/>
          </p:cNvPicPr>
          <p:nvPr/>
        </p:nvPicPr>
        <p:blipFill>
          <a:blip r:embed="rId3"/>
          <a:stretch>
            <a:fillRect/>
          </a:stretch>
        </p:blipFill>
        <p:spPr>
          <a:xfrm>
            <a:off x="5004331" y="4104600"/>
            <a:ext cx="4953429" cy="2613887"/>
          </a:xfrm>
          <a:prstGeom prst="rect">
            <a:avLst/>
          </a:prstGeom>
        </p:spPr>
      </p:pic>
      <p:pic>
        <p:nvPicPr>
          <p:cNvPr id="6" name="Picture 5">
            <a:extLst>
              <a:ext uri="{FF2B5EF4-FFF2-40B4-BE49-F238E27FC236}">
                <a16:creationId xmlns:a16="http://schemas.microsoft.com/office/drawing/2014/main" id="{80769549-357C-4F98-8525-B8B91ECB355E}"/>
              </a:ext>
            </a:extLst>
          </p:cNvPr>
          <p:cNvPicPr>
            <a:picLocks noChangeAspect="1"/>
          </p:cNvPicPr>
          <p:nvPr/>
        </p:nvPicPr>
        <p:blipFill>
          <a:blip r:embed="rId4"/>
          <a:stretch>
            <a:fillRect/>
          </a:stretch>
        </p:blipFill>
        <p:spPr>
          <a:xfrm>
            <a:off x="3469031" y="309466"/>
            <a:ext cx="8024030" cy="3880859"/>
          </a:xfrm>
          <a:prstGeom prst="rect">
            <a:avLst/>
          </a:prstGeom>
        </p:spPr>
      </p:pic>
      <p:sp>
        <p:nvSpPr>
          <p:cNvPr id="7" name="Title 1">
            <a:extLst>
              <a:ext uri="{FF2B5EF4-FFF2-40B4-BE49-F238E27FC236}">
                <a16:creationId xmlns:a16="http://schemas.microsoft.com/office/drawing/2014/main" id="{F0D25A19-EEF4-49D0-986C-C4734DE01F68}"/>
              </a:ext>
            </a:extLst>
          </p:cNvPr>
          <p:cNvSpPr txBox="1">
            <a:spLocks/>
          </p:cNvSpPr>
          <p:nvPr/>
        </p:nvSpPr>
        <p:spPr>
          <a:xfrm>
            <a:off x="0" y="1123837"/>
            <a:ext cx="3476625"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3200">
                <a:solidFill>
                  <a:schemeClr val="bg1"/>
                </a:solidFill>
                <a:latin typeface="Times New Roman" panose="02020603050405020304" pitchFamily="18" charset="0"/>
                <a:cs typeface="Times New Roman" panose="02020603050405020304" pitchFamily="18" charset="0"/>
              </a:rPr>
              <a:t>Macroscopic Fundamental Diagram</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(MFD)</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8DD98B-1B3C-43C2-91F2-A2DADBD10FD0}"/>
              </a:ext>
            </a:extLst>
          </p:cNvPr>
          <p:cNvSpPr txBox="1"/>
          <p:nvPr/>
        </p:nvSpPr>
        <p:spPr>
          <a:xfrm>
            <a:off x="-1" y="0"/>
            <a:ext cx="12192001" cy="369332"/>
          </a:xfrm>
          <a:prstGeom prst="rect">
            <a:avLst/>
          </a:prstGeom>
          <a:noFill/>
        </p:spPr>
        <p:txBody>
          <a:bodyPr wrap="square" rtlCol="0">
            <a:spAutoFit/>
          </a:bodyPr>
          <a:lstStyle/>
          <a:p>
            <a:r>
              <a:rPr lang="en-US" dirty="0"/>
              <a:t>Impact of Rainfall Intensity on Macroscopic Traffic Variables of Urban Roads Using Data from Bluetooth Detectors 2021</a:t>
            </a:r>
          </a:p>
        </p:txBody>
      </p:sp>
      <p:sp>
        <p:nvSpPr>
          <p:cNvPr id="3" name="Slide Number Placeholder 2">
            <a:extLst>
              <a:ext uri="{FF2B5EF4-FFF2-40B4-BE49-F238E27FC236}">
                <a16:creationId xmlns:a16="http://schemas.microsoft.com/office/drawing/2014/main" id="{13FE31AE-08DE-4687-8824-1C8818DAF514}"/>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162507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D3E03-0A36-4477-BC52-89F12F3B2DBD}"/>
              </a:ext>
            </a:extLst>
          </p:cNvPr>
          <p:cNvPicPr>
            <a:picLocks noChangeAspect="1"/>
          </p:cNvPicPr>
          <p:nvPr/>
        </p:nvPicPr>
        <p:blipFill>
          <a:blip r:embed="rId3"/>
          <a:stretch>
            <a:fillRect/>
          </a:stretch>
        </p:blipFill>
        <p:spPr>
          <a:xfrm>
            <a:off x="2179619" y="426304"/>
            <a:ext cx="10012381" cy="5398833"/>
          </a:xfrm>
          <a:prstGeom prst="rect">
            <a:avLst/>
          </a:prstGeom>
        </p:spPr>
      </p:pic>
      <p:sp>
        <p:nvSpPr>
          <p:cNvPr id="5" name="TextBox 4">
            <a:extLst>
              <a:ext uri="{FF2B5EF4-FFF2-40B4-BE49-F238E27FC236}">
                <a16:creationId xmlns:a16="http://schemas.microsoft.com/office/drawing/2014/main" id="{889B92A2-6AF9-4AD4-92D9-2B2FBD06DD9A}"/>
              </a:ext>
            </a:extLst>
          </p:cNvPr>
          <p:cNvSpPr txBox="1"/>
          <p:nvPr/>
        </p:nvSpPr>
        <p:spPr>
          <a:xfrm>
            <a:off x="-1" y="0"/>
            <a:ext cx="12192001" cy="369332"/>
          </a:xfrm>
          <a:prstGeom prst="rect">
            <a:avLst/>
          </a:prstGeom>
          <a:noFill/>
        </p:spPr>
        <p:txBody>
          <a:bodyPr wrap="square" rtlCol="0">
            <a:spAutoFit/>
          </a:bodyPr>
          <a:lstStyle/>
          <a:p>
            <a:r>
              <a:rPr lang="en-US" dirty="0"/>
              <a:t>Exploring the Impact of Climate and Extreme Weather on Fatal Traffic Accidents 2021</a:t>
            </a:r>
          </a:p>
        </p:txBody>
      </p:sp>
      <p:pic>
        <p:nvPicPr>
          <p:cNvPr id="9" name="Picture 8">
            <a:extLst>
              <a:ext uri="{FF2B5EF4-FFF2-40B4-BE49-F238E27FC236}">
                <a16:creationId xmlns:a16="http://schemas.microsoft.com/office/drawing/2014/main" id="{B277581C-5BF2-4024-9449-40F443CBD30E}"/>
              </a:ext>
            </a:extLst>
          </p:cNvPr>
          <p:cNvPicPr>
            <a:picLocks noChangeAspect="1"/>
          </p:cNvPicPr>
          <p:nvPr/>
        </p:nvPicPr>
        <p:blipFill rotWithShape="1">
          <a:blip r:embed="rId4"/>
          <a:srcRect l="2440" t="1401" r="3423" b="11173"/>
          <a:stretch/>
        </p:blipFill>
        <p:spPr>
          <a:xfrm>
            <a:off x="2179619" y="5266944"/>
            <a:ext cx="9759462" cy="1212582"/>
          </a:xfrm>
          <a:prstGeom prst="rect">
            <a:avLst/>
          </a:prstGeom>
        </p:spPr>
      </p:pic>
      <p:sp>
        <p:nvSpPr>
          <p:cNvPr id="3" name="Slide Number Placeholder 2">
            <a:extLst>
              <a:ext uri="{FF2B5EF4-FFF2-40B4-BE49-F238E27FC236}">
                <a16:creationId xmlns:a16="http://schemas.microsoft.com/office/drawing/2014/main" id="{685A3CA9-2F6E-46C0-84C3-134277D33CF5}"/>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131123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0EB06F-0E3E-4D53-BB81-F5E5A43DD21A}"/>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4" name="Picture 3">
            <a:extLst>
              <a:ext uri="{FF2B5EF4-FFF2-40B4-BE49-F238E27FC236}">
                <a16:creationId xmlns:a16="http://schemas.microsoft.com/office/drawing/2014/main" id="{619FB4D8-E79F-45D2-8BB3-E19CDBC7EB51}"/>
              </a:ext>
            </a:extLst>
          </p:cNvPr>
          <p:cNvPicPr>
            <a:picLocks noChangeAspect="1"/>
          </p:cNvPicPr>
          <p:nvPr/>
        </p:nvPicPr>
        <p:blipFill>
          <a:blip r:embed="rId3"/>
          <a:stretch>
            <a:fillRect/>
          </a:stretch>
        </p:blipFill>
        <p:spPr>
          <a:xfrm>
            <a:off x="539004" y="583951"/>
            <a:ext cx="3993226" cy="5919325"/>
          </a:xfrm>
          <a:prstGeom prst="rect">
            <a:avLst/>
          </a:prstGeom>
        </p:spPr>
      </p:pic>
      <p:sp>
        <p:nvSpPr>
          <p:cNvPr id="5" name="TextBox 4">
            <a:extLst>
              <a:ext uri="{FF2B5EF4-FFF2-40B4-BE49-F238E27FC236}">
                <a16:creationId xmlns:a16="http://schemas.microsoft.com/office/drawing/2014/main" id="{D7BB0D94-531A-4054-85B8-470CD2202343}"/>
              </a:ext>
            </a:extLst>
          </p:cNvPr>
          <p:cNvSpPr txBox="1"/>
          <p:nvPr/>
        </p:nvSpPr>
        <p:spPr>
          <a:xfrm>
            <a:off x="1138974" y="1443841"/>
            <a:ext cx="8046719" cy="3970318"/>
          </a:xfrm>
          <a:prstGeom prst="rect">
            <a:avLst/>
          </a:prstGeom>
          <a:noFill/>
        </p:spPr>
        <p:txBody>
          <a:bodyPr wrap="square">
            <a:spAutoFit/>
          </a:bodyPr>
          <a:lstStyle/>
          <a:p>
            <a:r>
              <a:rPr lang="en-US" sz="2800" b="0" i="0" dirty="0">
                <a:solidFill>
                  <a:srgbClr val="000000"/>
                </a:solidFill>
                <a:effectLst/>
                <a:latin typeface="-apple-system"/>
              </a:rPr>
              <a:t>Feature Engineering and Traditional Machine Learning</a:t>
            </a:r>
          </a:p>
          <a:p>
            <a:endParaRPr lang="en-US" sz="2800" b="0" i="0" dirty="0">
              <a:solidFill>
                <a:srgbClr val="000000"/>
              </a:solidFill>
              <a:effectLst/>
              <a:latin typeface="-apple-system"/>
            </a:endParaRPr>
          </a:p>
          <a:p>
            <a:r>
              <a:rPr lang="en-US" sz="2800" b="0" i="0" dirty="0">
                <a:solidFill>
                  <a:srgbClr val="000000"/>
                </a:solidFill>
                <a:effectLst/>
                <a:latin typeface="-apple-system"/>
              </a:rPr>
              <a:t>Graph Neural Networks</a:t>
            </a:r>
            <a:endParaRPr lang="en-US" sz="2800" dirty="0">
              <a:solidFill>
                <a:srgbClr val="000000"/>
              </a:solidFill>
              <a:latin typeface="-apple-system"/>
            </a:endParaRPr>
          </a:p>
          <a:p>
            <a:endParaRPr lang="en-US" sz="2800" dirty="0">
              <a:solidFill>
                <a:srgbClr val="000000"/>
              </a:solidFill>
              <a:latin typeface="-apple-system"/>
            </a:endParaRPr>
          </a:p>
          <a:p>
            <a:r>
              <a:rPr lang="en-US" sz="2800" b="0" i="0" dirty="0">
                <a:solidFill>
                  <a:srgbClr val="000000"/>
                </a:solidFill>
                <a:effectLst/>
                <a:latin typeface="-apple-system"/>
              </a:rPr>
              <a:t>Transfer Learning</a:t>
            </a:r>
          </a:p>
          <a:p>
            <a:endParaRPr lang="en-US" sz="2800" b="0" i="0" dirty="0">
              <a:solidFill>
                <a:srgbClr val="000000"/>
              </a:solidFill>
              <a:effectLst/>
              <a:latin typeface="-apple-system"/>
            </a:endParaRPr>
          </a:p>
          <a:p>
            <a:r>
              <a:rPr lang="en-US" sz="2800" b="0" i="0" dirty="0">
                <a:solidFill>
                  <a:srgbClr val="000000"/>
                </a:solidFill>
                <a:effectLst/>
                <a:latin typeface="-apple-system"/>
              </a:rPr>
              <a:t>Multimodal Deep Learning</a:t>
            </a:r>
            <a:br>
              <a:rPr lang="en-US" sz="2800" b="0" i="0" dirty="0">
                <a:solidFill>
                  <a:srgbClr val="000000"/>
                </a:solidFill>
                <a:effectLst/>
                <a:latin typeface="-apple-system"/>
              </a:rPr>
            </a:br>
            <a:endParaRPr lang="en-US" sz="2800" b="0" i="0" dirty="0">
              <a:solidFill>
                <a:srgbClr val="000000"/>
              </a:solidFill>
              <a:effectLst/>
              <a:latin typeface="-apple-system"/>
            </a:endParaRPr>
          </a:p>
          <a:p>
            <a:r>
              <a:rPr lang="en-US" sz="2800" b="0" i="0" dirty="0" err="1">
                <a:solidFill>
                  <a:srgbClr val="000000"/>
                </a:solidFill>
                <a:effectLst/>
                <a:latin typeface="-apple-system"/>
              </a:rPr>
              <a:t>Ensembling</a:t>
            </a:r>
            <a:r>
              <a:rPr lang="en-US" sz="2800" b="0" i="0" dirty="0">
                <a:solidFill>
                  <a:srgbClr val="000000"/>
                </a:solidFill>
                <a:effectLst/>
                <a:latin typeface="-apple-system"/>
              </a:rPr>
              <a:t> and Fusion</a:t>
            </a:r>
          </a:p>
        </p:txBody>
      </p:sp>
    </p:spTree>
    <p:extLst>
      <p:ext uri="{BB962C8B-B14F-4D97-AF65-F5344CB8AC3E}">
        <p14:creationId xmlns:p14="http://schemas.microsoft.com/office/powerpoint/2010/main" val="26707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145B1D5-3527-4B55-B3A8-7EAD98D845BD}"/>
              </a:ext>
            </a:extLst>
          </p:cNvPr>
          <p:cNvSpPr>
            <a:spLocks noGrp="1"/>
          </p:cNvSpPr>
          <p:nvPr>
            <p:ph type="sldNum" sz="quarter" idx="12"/>
          </p:nvPr>
        </p:nvSpPr>
        <p:spPr/>
        <p:txBody>
          <a:bodyPr/>
          <a:lstStyle/>
          <a:p>
            <a:fld id="{4FAB73BC-B049-4115-A692-8D63A059BFB8}" type="slidenum">
              <a:rPr lang="en-US" smtClean="0"/>
              <a:pPr/>
              <a:t>6</a:t>
            </a:fld>
            <a:endParaRPr lang="en-US" dirty="0"/>
          </a:p>
        </p:txBody>
      </p:sp>
      <p:graphicFrame>
        <p:nvGraphicFramePr>
          <p:cNvPr id="4" name="Table 3">
            <a:extLst>
              <a:ext uri="{FF2B5EF4-FFF2-40B4-BE49-F238E27FC236}">
                <a16:creationId xmlns:a16="http://schemas.microsoft.com/office/drawing/2014/main" id="{7A3E7CAE-CD79-44CE-82A7-FF74B8380435}"/>
              </a:ext>
            </a:extLst>
          </p:cNvPr>
          <p:cNvGraphicFramePr>
            <a:graphicFrameLocks noGrp="1"/>
          </p:cNvGraphicFramePr>
          <p:nvPr>
            <p:extLst>
              <p:ext uri="{D42A27DB-BD31-4B8C-83A1-F6EECF244321}">
                <p14:modId xmlns:p14="http://schemas.microsoft.com/office/powerpoint/2010/main" val="2665436662"/>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902925344"/>
                    </a:ext>
                  </a:extLst>
                </a:gridCol>
                <a:gridCol w="1698050">
                  <a:extLst>
                    <a:ext uri="{9D8B030D-6E8A-4147-A177-3AD203B41FA5}">
                      <a16:colId xmlns:a16="http://schemas.microsoft.com/office/drawing/2014/main" val="98083629"/>
                    </a:ext>
                  </a:extLst>
                </a:gridCol>
                <a:gridCol w="2275386">
                  <a:extLst>
                    <a:ext uri="{9D8B030D-6E8A-4147-A177-3AD203B41FA5}">
                      <a16:colId xmlns:a16="http://schemas.microsoft.com/office/drawing/2014/main" val="2778729912"/>
                    </a:ext>
                  </a:extLst>
                </a:gridCol>
                <a:gridCol w="1799934">
                  <a:extLst>
                    <a:ext uri="{9D8B030D-6E8A-4147-A177-3AD203B41FA5}">
                      <a16:colId xmlns:a16="http://schemas.microsoft.com/office/drawing/2014/main" val="407208700"/>
                    </a:ext>
                  </a:extLst>
                </a:gridCol>
                <a:gridCol w="4414930">
                  <a:extLst>
                    <a:ext uri="{9D8B030D-6E8A-4147-A177-3AD203B41FA5}">
                      <a16:colId xmlns:a16="http://schemas.microsoft.com/office/drawing/2014/main" val="4233138120"/>
                    </a:ext>
                  </a:extLst>
                </a:gridCol>
              </a:tblGrid>
              <a:tr h="52753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802776"/>
                  </a:ext>
                </a:extLst>
              </a:tr>
              <a:tr h="2110152">
                <a:tc>
                  <a:txBody>
                    <a:bodyPr/>
                    <a:lstStyle/>
                    <a:p>
                      <a:pPr algn="ctr" fontAlgn="ctr"/>
                      <a:r>
                        <a:rPr lang="en-US" sz="1600" u="none" strike="noStrike">
                          <a:effectLst/>
                        </a:rPr>
                        <a:t>Assessing the Impact of Rainfall on Traffic Operation of Urban Road Network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Guangzhou</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4.9% reduction in critical accumulation</a:t>
                      </a:r>
                      <a:br>
                        <a:rPr lang="en-US" sz="1600" u="none" strike="noStrike">
                          <a:effectLst/>
                        </a:rPr>
                      </a:br>
                      <a:r>
                        <a:rPr lang="en-US" sz="1600" u="none" strike="noStrike">
                          <a:effectLst/>
                        </a:rPr>
                        <a:t>9.9% reduction in max flow</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3262685"/>
                  </a:ext>
                </a:extLst>
              </a:tr>
              <a:tr h="1582616">
                <a:tc>
                  <a:txBody>
                    <a:bodyPr/>
                    <a:lstStyle/>
                    <a:p>
                      <a:pPr algn="ctr" fontAlgn="ctr"/>
                      <a:r>
                        <a:rPr lang="en-US" sz="1600" u="none" strike="noStrike">
                          <a:effectLst/>
                        </a:rPr>
                        <a:t>Determining the quality of highway service caused by rainfall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Malayisa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Light: &lt;2.5mm/h</a:t>
                      </a:r>
                      <a:br>
                        <a:rPr lang="en-US" sz="1600" u="none" strike="noStrike">
                          <a:effectLst/>
                        </a:rPr>
                      </a:br>
                      <a:r>
                        <a:rPr lang="en-US" sz="1600" u="none" strike="noStrike">
                          <a:effectLst/>
                        </a:rPr>
                        <a:t>Moderate: 2.5-10mm/h</a:t>
                      </a:r>
                      <a:br>
                        <a:rPr lang="en-US" sz="1600" u="none" strike="noStrike">
                          <a:effectLst/>
                        </a:rPr>
                      </a:br>
                      <a:r>
                        <a:rPr lang="en-US" sz="1600" u="none" strike="noStrike">
                          <a:effectLst/>
                        </a:rPr>
                        <a:t>Heavy: 10-50mm/h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F-observed</a:t>
                      </a:r>
                      <a:br>
                        <a:rPr lang="en-US" sz="1600" u="none" strike="noStrike">
                          <a:effectLst/>
                        </a:rPr>
                      </a:br>
                      <a:r>
                        <a:rPr lang="en-US" sz="1600" u="none" strike="noStrike">
                          <a:effectLst/>
                        </a:rPr>
                        <a:t>T-observed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Capacity loss</a:t>
                      </a:r>
                      <a:br>
                        <a:rPr lang="en-US" sz="1600" u="none" strike="noStrike">
                          <a:effectLst/>
                        </a:rPr>
                      </a:br>
                      <a:r>
                        <a:rPr lang="en-US" sz="1600" u="none" strike="noStrike">
                          <a:effectLst/>
                        </a:rPr>
                        <a:t>Speed reduction</a:t>
                      </a:r>
                      <a:br>
                        <a:rPr lang="en-US" sz="1600" u="none" strike="noStrike">
                          <a:effectLst/>
                        </a:rPr>
                      </a:br>
                      <a:r>
                        <a:rPr lang="en-US" sz="1600" u="none" strike="noStrike">
                          <a:effectLst/>
                        </a:rPr>
                        <a:t>Shockwave no obvious correlation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531696"/>
                  </a:ext>
                </a:extLst>
              </a:tr>
              <a:tr h="2637692">
                <a:tc>
                  <a:txBody>
                    <a:bodyPr/>
                    <a:lstStyle/>
                    <a:p>
                      <a:pPr algn="ctr" fontAlgn="ctr"/>
                      <a:r>
                        <a:rPr lang="en-US" sz="1600" u="none" strike="noStrike">
                          <a:effectLst/>
                        </a:rPr>
                        <a:t>Improving Traffic Flow Prediction with Weather Information in Connected Cars A Deep Learning Approach 2016</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PEMS dataset (47 freeways) (http://pems.dot.ca.gov/), 15 min resolution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NOAA, 1 h sampling interval Rainfall data from 16 stations available hourly, resampled to 15 min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ARIMA, ANN and DBN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450534"/>
                  </a:ext>
                </a:extLst>
              </a:tr>
            </a:tbl>
          </a:graphicData>
        </a:graphic>
      </p:graphicFrame>
    </p:spTree>
    <p:extLst>
      <p:ext uri="{BB962C8B-B14F-4D97-AF65-F5344CB8AC3E}">
        <p14:creationId xmlns:p14="http://schemas.microsoft.com/office/powerpoint/2010/main" val="116062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6B4588D-2A6B-44B0-AA8E-1FD6DC440BA3}"/>
              </a:ext>
            </a:extLst>
          </p:cNvPr>
          <p:cNvSpPr>
            <a:spLocks noGrp="1"/>
          </p:cNvSpPr>
          <p:nvPr>
            <p:ph type="sldNum" sz="quarter" idx="12"/>
          </p:nvPr>
        </p:nvSpPr>
        <p:spPr/>
        <p:txBody>
          <a:bodyPr/>
          <a:lstStyle/>
          <a:p>
            <a:fld id="{4FAB73BC-B049-4115-A692-8D63A059BFB8}" type="slidenum">
              <a:rPr lang="en-US" smtClean="0"/>
              <a:pPr/>
              <a:t>7</a:t>
            </a:fld>
            <a:endParaRPr lang="en-US" dirty="0"/>
          </a:p>
        </p:txBody>
      </p:sp>
      <p:graphicFrame>
        <p:nvGraphicFramePr>
          <p:cNvPr id="5" name="Table 4">
            <a:extLst>
              <a:ext uri="{FF2B5EF4-FFF2-40B4-BE49-F238E27FC236}">
                <a16:creationId xmlns:a16="http://schemas.microsoft.com/office/drawing/2014/main" id="{6511C30D-CD1C-4E1E-B4CF-099FD83BA12A}"/>
              </a:ext>
            </a:extLst>
          </p:cNvPr>
          <p:cNvGraphicFramePr>
            <a:graphicFrameLocks noGrp="1"/>
          </p:cNvGraphicFramePr>
          <p:nvPr>
            <p:extLst>
              <p:ext uri="{D42A27DB-BD31-4B8C-83A1-F6EECF244321}">
                <p14:modId xmlns:p14="http://schemas.microsoft.com/office/powerpoint/2010/main" val="3998260950"/>
              </p:ext>
            </p:extLst>
          </p:nvPr>
        </p:nvGraphicFramePr>
        <p:xfrm>
          <a:off x="0" y="0"/>
          <a:ext cx="12192000" cy="6858000"/>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2282798209"/>
                    </a:ext>
                  </a:extLst>
                </a:gridCol>
                <a:gridCol w="1698050">
                  <a:extLst>
                    <a:ext uri="{9D8B030D-6E8A-4147-A177-3AD203B41FA5}">
                      <a16:colId xmlns:a16="http://schemas.microsoft.com/office/drawing/2014/main" val="815360233"/>
                    </a:ext>
                  </a:extLst>
                </a:gridCol>
                <a:gridCol w="2275386">
                  <a:extLst>
                    <a:ext uri="{9D8B030D-6E8A-4147-A177-3AD203B41FA5}">
                      <a16:colId xmlns:a16="http://schemas.microsoft.com/office/drawing/2014/main" val="1239789305"/>
                    </a:ext>
                  </a:extLst>
                </a:gridCol>
                <a:gridCol w="1799934">
                  <a:extLst>
                    <a:ext uri="{9D8B030D-6E8A-4147-A177-3AD203B41FA5}">
                      <a16:colId xmlns:a16="http://schemas.microsoft.com/office/drawing/2014/main" val="1269105649"/>
                    </a:ext>
                  </a:extLst>
                </a:gridCol>
                <a:gridCol w="4414931">
                  <a:extLst>
                    <a:ext uri="{9D8B030D-6E8A-4147-A177-3AD203B41FA5}">
                      <a16:colId xmlns:a16="http://schemas.microsoft.com/office/drawing/2014/main" val="1672081843"/>
                    </a:ext>
                  </a:extLst>
                </a:gridCol>
              </a:tblGrid>
              <a:tr h="48985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369503"/>
                  </a:ext>
                </a:extLst>
              </a:tr>
              <a:tr h="1959427">
                <a:tc>
                  <a:txBody>
                    <a:bodyPr/>
                    <a:lstStyle/>
                    <a:p>
                      <a:pPr algn="ctr" fontAlgn="ctr"/>
                      <a:r>
                        <a:rPr lang="en-US" sz="1600" u="none" strike="noStrike">
                          <a:effectLst/>
                        </a:rPr>
                        <a:t>Impact Analysis of Rainfall on Traffic Flow Characteristics in Beijing 2018</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Beijing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Mathematic methods and callibrating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359963"/>
                  </a:ext>
                </a:extLst>
              </a:tr>
              <a:tr h="2939141">
                <a:tc>
                  <a:txBody>
                    <a:bodyPr/>
                    <a:lstStyle/>
                    <a:p>
                      <a:pPr algn="ctr" fontAlgn="ctr"/>
                      <a:r>
                        <a:rPr lang="en-US" sz="1600" u="none" strike="noStrike">
                          <a:effectLst/>
                        </a:rPr>
                        <a:t>Exploring the Spatial-Temporal Relationship between Rainfall and Traffic Flow A Case Study of Brisbane, Australia 2020</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Australia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Temperature</a:t>
                      </a:r>
                      <a:br>
                        <a:rPr lang="en-US" sz="1600" u="none" strike="noStrike">
                          <a:effectLst/>
                        </a:rPr>
                      </a:br>
                      <a:r>
                        <a:rPr lang="en-US" sz="1600" u="none" strike="noStrike">
                          <a:effectLst/>
                        </a:rPr>
                        <a:t>Rainfall</a:t>
                      </a:r>
                      <a:br>
                        <a:rPr lang="en-US" sz="1600" u="none" strike="noStrike">
                          <a:effectLst/>
                        </a:rPr>
                      </a:br>
                      <a:r>
                        <a:rPr lang="en-US" sz="1600" u="none" strike="noStrike">
                          <a:effectLst/>
                        </a:rPr>
                        <a:t>Wind speed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LR, MLR, OLR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precipitation affects an increase in traffic demand | weather conditions have a greater impact in urban areas compared with suburban areas.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595521"/>
                  </a:ext>
                </a:extLst>
              </a:tr>
              <a:tr h="1469573">
                <a:tc>
                  <a:txBody>
                    <a:bodyPr/>
                    <a:lstStyle/>
                    <a:p>
                      <a:pPr algn="ctr" fontAlgn="ctr"/>
                      <a:r>
                        <a:rPr lang="en-US" sz="1600" u="none" strike="noStrike">
                          <a:effectLst/>
                        </a:rPr>
                        <a:t>Impact of Rainfall on Traffic Speed in Major Cities of China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Major Cities of 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Ordinary Least Squares (OLS) Regression Analysis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err="1">
                          <a:effectLst/>
                        </a:rPr>
                        <a:t>Existenceof</a:t>
                      </a:r>
                      <a:r>
                        <a:rPr lang="en-US" sz="1600" u="none" strike="noStrike" dirty="0">
                          <a:effectLst/>
                        </a:rPr>
                        <a:t> relationship</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740302"/>
                  </a:ext>
                </a:extLst>
              </a:tr>
            </a:tbl>
          </a:graphicData>
        </a:graphic>
      </p:graphicFrame>
    </p:spTree>
    <p:extLst>
      <p:ext uri="{BB962C8B-B14F-4D97-AF65-F5344CB8AC3E}">
        <p14:creationId xmlns:p14="http://schemas.microsoft.com/office/powerpoint/2010/main" val="49204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610B-DFB4-4DA8-A374-4B576B667F7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35C0AA1-EA22-4549-9835-991BBDD8FC41}"/>
              </a:ext>
            </a:extLst>
          </p:cNvPr>
          <p:cNvSpPr>
            <a:spLocks noGrp="1"/>
          </p:cNvSpPr>
          <p:nvPr>
            <p:ph type="sldNum" sz="quarter" idx="12"/>
          </p:nvPr>
        </p:nvSpPr>
        <p:spPr/>
        <p:txBody>
          <a:bodyPr/>
          <a:lstStyle/>
          <a:p>
            <a:fld id="{4FAB73BC-B049-4115-A692-8D63A059BFB8}" type="slidenum">
              <a:rPr lang="en-US" smtClean="0"/>
              <a:pPr/>
              <a:t>8</a:t>
            </a:fld>
            <a:endParaRPr lang="en-US" dirty="0"/>
          </a:p>
        </p:txBody>
      </p:sp>
      <p:graphicFrame>
        <p:nvGraphicFramePr>
          <p:cNvPr id="5" name="Table 4">
            <a:extLst>
              <a:ext uri="{FF2B5EF4-FFF2-40B4-BE49-F238E27FC236}">
                <a16:creationId xmlns:a16="http://schemas.microsoft.com/office/drawing/2014/main" id="{FED912A9-58B1-48A8-B4AD-9899DC9AA1A0}"/>
              </a:ext>
            </a:extLst>
          </p:cNvPr>
          <p:cNvGraphicFramePr>
            <a:graphicFrameLocks noGrp="1"/>
          </p:cNvGraphicFramePr>
          <p:nvPr>
            <p:extLst>
              <p:ext uri="{D42A27DB-BD31-4B8C-83A1-F6EECF244321}">
                <p14:modId xmlns:p14="http://schemas.microsoft.com/office/powerpoint/2010/main" val="2165358320"/>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1985715156"/>
                    </a:ext>
                  </a:extLst>
                </a:gridCol>
                <a:gridCol w="1698050">
                  <a:extLst>
                    <a:ext uri="{9D8B030D-6E8A-4147-A177-3AD203B41FA5}">
                      <a16:colId xmlns:a16="http://schemas.microsoft.com/office/drawing/2014/main" val="811156205"/>
                    </a:ext>
                  </a:extLst>
                </a:gridCol>
                <a:gridCol w="2275386">
                  <a:extLst>
                    <a:ext uri="{9D8B030D-6E8A-4147-A177-3AD203B41FA5}">
                      <a16:colId xmlns:a16="http://schemas.microsoft.com/office/drawing/2014/main" val="1876731607"/>
                    </a:ext>
                  </a:extLst>
                </a:gridCol>
                <a:gridCol w="1799934">
                  <a:extLst>
                    <a:ext uri="{9D8B030D-6E8A-4147-A177-3AD203B41FA5}">
                      <a16:colId xmlns:a16="http://schemas.microsoft.com/office/drawing/2014/main" val="839642651"/>
                    </a:ext>
                  </a:extLst>
                </a:gridCol>
                <a:gridCol w="4414930">
                  <a:extLst>
                    <a:ext uri="{9D8B030D-6E8A-4147-A177-3AD203B41FA5}">
                      <a16:colId xmlns:a16="http://schemas.microsoft.com/office/drawing/2014/main" val="3011821398"/>
                    </a:ext>
                  </a:extLst>
                </a:gridCol>
              </a:tblGrid>
              <a:tr h="342901">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992816"/>
                  </a:ext>
                </a:extLst>
              </a:tr>
              <a:tr h="1371599">
                <a:tc>
                  <a:txBody>
                    <a:bodyPr/>
                    <a:lstStyle/>
                    <a:p>
                      <a:pPr algn="ctr" fontAlgn="ctr"/>
                      <a:r>
                        <a:rPr lang="en-US" sz="1600" u="none" strike="noStrike" dirty="0">
                          <a:effectLst/>
                        </a:rPr>
                        <a:t>Analyzing the Effects of Rainfall on Urban traffic congestion Bottlenecks 2020</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Stations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ICC</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598328"/>
                  </a:ext>
                </a:extLst>
              </a:tr>
              <a:tr h="1714501">
                <a:tc>
                  <a:txBody>
                    <a:bodyPr/>
                    <a:lstStyle/>
                    <a:p>
                      <a:pPr algn="ctr" fontAlgn="ctr"/>
                      <a:r>
                        <a:rPr lang="en-US" sz="1600" u="none" strike="noStrike">
                          <a:effectLst/>
                        </a:rPr>
                        <a:t>Estimating the Impact of High-Fidelity Rainfall Data on Traffic Conditions and Traffic Prediction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high-resolution rainfall radar images of street networks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RNN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549435"/>
                  </a:ext>
                </a:extLst>
              </a:tr>
              <a:tr h="1371599">
                <a:tc>
                  <a:txBody>
                    <a:bodyPr/>
                    <a:lstStyle/>
                    <a:p>
                      <a:pPr algn="ctr" fontAlgn="ctr"/>
                      <a:r>
                        <a:rPr lang="en-US" sz="1600" u="none" strike="noStrike">
                          <a:effectLst/>
                        </a:rPr>
                        <a:t>Exploring the Impact of Climate and Extreme Weather on Fatal Traffic Accidents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Negative Binomial model and the log-change model</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precipitation increases by 0.5 mm in 24 months, the number of fatal traffic accidents will increase by 4.8% in California and 4.6% in Arizona .</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6750259"/>
                  </a:ext>
                </a:extLst>
              </a:tr>
              <a:tr h="2057399">
                <a:tc>
                  <a:txBody>
                    <a:bodyPr/>
                    <a:lstStyle/>
                    <a:p>
                      <a:pPr algn="ctr" fontAlgn="ctr"/>
                      <a:r>
                        <a:rPr lang="en-US" sz="1600" u="none" strike="noStrike">
                          <a:effectLst/>
                        </a:rPr>
                        <a:t>Impact of Rainfall Intensity on Macroscopic Traffic Variables of Urban Roads Using Data from Bluetooth Detectors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vehicle detectors placed on the main roads of Bangkok</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light(0.1-10mm/h) | moderate(10.1-35mm/h) | heavy(over 35mm/h)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average speed reduction -&gt; 6.7% to 53.3% | average traffic flow rate reduction -&gt; 1% to 27% | increase in travel time -&gt; 4.5% to 128%</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272592"/>
                  </a:ext>
                </a:extLst>
              </a:tr>
            </a:tbl>
          </a:graphicData>
        </a:graphic>
      </p:graphicFrame>
    </p:spTree>
    <p:extLst>
      <p:ext uri="{BB962C8B-B14F-4D97-AF65-F5344CB8AC3E}">
        <p14:creationId xmlns:p14="http://schemas.microsoft.com/office/powerpoint/2010/main" val="204201330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523</TotalTime>
  <Words>838</Words>
  <Application>Microsoft Office PowerPoint</Application>
  <PresentationFormat>Widescreen</PresentationFormat>
  <Paragraphs>100</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Calibri</vt:lpstr>
      <vt:lpstr>Corbel</vt:lpstr>
      <vt:lpstr>Times New Roman</vt:lpstr>
      <vt:lpstr>Wingdings 2</vt:lpstr>
      <vt:lpstr>Frame</vt:lpstr>
      <vt:lpstr>Research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Keivan KPS</dc:creator>
  <cp:lastModifiedBy>Keivan KPS</cp:lastModifiedBy>
  <cp:revision>41</cp:revision>
  <dcterms:created xsi:type="dcterms:W3CDTF">2023-11-05T09:26:02Z</dcterms:created>
  <dcterms:modified xsi:type="dcterms:W3CDTF">2023-11-16T12:27:46Z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